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7" r:id="rId6"/>
    <p:sldId id="258" r:id="rId7"/>
    <p:sldId id="259" r:id="rId8"/>
    <p:sldId id="260"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934" autoAdjust="0"/>
    <p:restoredTop sz="94660"/>
  </p:normalViewPr>
  <p:slideViewPr>
    <p:cSldViewPr snapToGrid="0">
      <p:cViewPr>
        <p:scale>
          <a:sx n="70" d="100"/>
          <a:sy n="70" d="100"/>
        </p:scale>
        <p:origin x="-990" y="-5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1E49FF-79F3-4831-A001-FB9FD6A648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08A4E2C8-240E-4CB5-BB3C-081A4220C8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D0B79198-D43C-4C15-81B7-A9FA456296D6}"/>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5" name="Footer Placeholder 4">
            <a:extLst>
              <a:ext uri="{FF2B5EF4-FFF2-40B4-BE49-F238E27FC236}">
                <a16:creationId xmlns="" xmlns:a16="http://schemas.microsoft.com/office/drawing/2014/main" id="{53AD5854-EFA7-47BF-A175-31EBDB86CE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E9C9E65-B286-4DB1-8991-158CC87263BE}"/>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2166179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6AE53D-9BFB-4FE4-9D83-B0A3D3EFFE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7C992043-5AAE-4CA2-AA28-BEEECC34DA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BA67CDA-3981-4284-AB5D-DE8B80485403}"/>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5" name="Footer Placeholder 4">
            <a:extLst>
              <a:ext uri="{FF2B5EF4-FFF2-40B4-BE49-F238E27FC236}">
                <a16:creationId xmlns="" xmlns:a16="http://schemas.microsoft.com/office/drawing/2014/main" id="{4071AFD3-BFA6-40A8-875F-98185670E7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86873F6-258C-4FF0-BC05-4E1FA6D8FAE2}"/>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1469566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8C93410-7CF3-42F1-8CB1-BCAAB5A259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25EDB1D1-CDF8-4AED-8495-7AB303977E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2C930DA-EEAE-4CE8-AEC1-40D2A6153FEA}"/>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5" name="Footer Placeholder 4">
            <a:extLst>
              <a:ext uri="{FF2B5EF4-FFF2-40B4-BE49-F238E27FC236}">
                <a16:creationId xmlns="" xmlns:a16="http://schemas.microsoft.com/office/drawing/2014/main" id="{C900C88C-AED0-4F14-9465-7C8B93694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FC26B94-BB36-4D93-8815-1B811274CCC9}"/>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413143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C26ADD-C622-4177-9E96-CEFC8A69A7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BB9A167-0820-490B-8432-140701400B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013D515-1F19-4505-AF09-808DC68B7309}"/>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5" name="Footer Placeholder 4">
            <a:extLst>
              <a:ext uri="{FF2B5EF4-FFF2-40B4-BE49-F238E27FC236}">
                <a16:creationId xmlns="" xmlns:a16="http://schemas.microsoft.com/office/drawing/2014/main" id="{FAADE8E3-B347-4BF9-B72C-BD9717AAD8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A3E82B1-5745-47DA-BDAD-EA972B783FAD}"/>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124191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636B29-5704-4B83-8393-D481FA2F7B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DADD2D12-9931-4C63-A44D-7ABF8E5183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665BE67-6A43-4BE6-8577-EC1B2FD06724}"/>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5" name="Footer Placeholder 4">
            <a:extLst>
              <a:ext uri="{FF2B5EF4-FFF2-40B4-BE49-F238E27FC236}">
                <a16:creationId xmlns="" xmlns:a16="http://schemas.microsoft.com/office/drawing/2014/main" id="{6ECE7697-416D-4A2B-8972-1BB2C3F6D3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0540B08-BE83-4D72-9951-D4F9DA18562A}"/>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3413454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611490-11FE-49E3-9D77-53D6FA391B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CDD3687-E660-414B-B18D-79874774C3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4C36DA24-84E9-44BA-AB16-3FE6A36D89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B092CC4B-F938-493D-AFA1-F27F76366BCF}"/>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6" name="Footer Placeholder 5">
            <a:extLst>
              <a:ext uri="{FF2B5EF4-FFF2-40B4-BE49-F238E27FC236}">
                <a16:creationId xmlns="" xmlns:a16="http://schemas.microsoft.com/office/drawing/2014/main" id="{048D571F-F4B6-4A1D-9A53-7C609A0C13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AB14760-B193-4605-BBEE-FC33E991FD45}"/>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2093765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A9A48B-8809-4510-8EF2-C3906D3018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BFE553F-8517-46E0-9251-7D2BB30695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EC679715-AB55-49C6-9763-DAB3BD7DA0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84569F6F-354C-49D5-B2A6-14ED6BBE8B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773A5E51-2CA0-4445-BB01-E3038D9BEB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6EF68B9-EE82-43CB-802D-614DBB3F21B3}"/>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8" name="Footer Placeholder 7">
            <a:extLst>
              <a:ext uri="{FF2B5EF4-FFF2-40B4-BE49-F238E27FC236}">
                <a16:creationId xmlns="" xmlns:a16="http://schemas.microsoft.com/office/drawing/2014/main" id="{92F32997-4783-4467-9FBD-B1A8753AF1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9620804-6CD2-4D43-A94A-F787022F4547}"/>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3264313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AE1C37-6CC4-4A32-8B93-57BFC72D1C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8C9D24C1-5CFE-42EB-B817-4F1B2C3D78E0}"/>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4" name="Footer Placeholder 3">
            <a:extLst>
              <a:ext uri="{FF2B5EF4-FFF2-40B4-BE49-F238E27FC236}">
                <a16:creationId xmlns="" xmlns:a16="http://schemas.microsoft.com/office/drawing/2014/main" id="{07F363B6-E18A-4EF0-8A16-033B412107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1E999510-8590-4F54-8D0F-848478939B2F}"/>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4095736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5B00FA3-5813-4BD6-9A96-FB3F9AD9B9BB}"/>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3" name="Footer Placeholder 2">
            <a:extLst>
              <a:ext uri="{FF2B5EF4-FFF2-40B4-BE49-F238E27FC236}">
                <a16:creationId xmlns="" xmlns:a16="http://schemas.microsoft.com/office/drawing/2014/main" id="{E4068E4F-C044-4CEE-8E56-DE0146B4D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575F92DD-21A6-4361-B591-2B5FF6403BFB}"/>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334996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6AA8D4-9A47-4721-9687-9A239FAB1B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9E7A8A95-BB4B-444B-80EC-49DE66AC20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FE76B209-8DA8-4D2C-BA2E-DD40E19F17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B673DC6-49D1-4739-AAA9-66D840D5A079}"/>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6" name="Footer Placeholder 5">
            <a:extLst>
              <a:ext uri="{FF2B5EF4-FFF2-40B4-BE49-F238E27FC236}">
                <a16:creationId xmlns="" xmlns:a16="http://schemas.microsoft.com/office/drawing/2014/main" id="{757B26DE-85A7-4379-87AA-417B2578AD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A405D08-2461-4FB9-8519-0E46F97747B7}"/>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31341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3828FF-D978-46BD-9469-5AC2FD2948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0E00530A-B17B-416B-B26E-FF8897628E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99D7D53-D983-4EF3-8311-620B86718F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1E6BD8A-9AFF-446F-9FEE-ACC3ECB2FA65}"/>
              </a:ext>
            </a:extLst>
          </p:cNvPr>
          <p:cNvSpPr>
            <a:spLocks noGrp="1"/>
          </p:cNvSpPr>
          <p:nvPr>
            <p:ph type="dt" sz="half" idx="10"/>
          </p:nvPr>
        </p:nvSpPr>
        <p:spPr/>
        <p:txBody>
          <a:bodyPr/>
          <a:lstStyle/>
          <a:p>
            <a:fld id="{7B683841-F034-43A6-B4BA-65B35FEDCF7B}" type="datetimeFigureOut">
              <a:rPr lang="en-US" smtClean="0"/>
              <a:pPr/>
              <a:t>7/11/2020</a:t>
            </a:fld>
            <a:endParaRPr lang="en-US"/>
          </a:p>
        </p:txBody>
      </p:sp>
      <p:sp>
        <p:nvSpPr>
          <p:cNvPr id="6" name="Footer Placeholder 5">
            <a:extLst>
              <a:ext uri="{FF2B5EF4-FFF2-40B4-BE49-F238E27FC236}">
                <a16:creationId xmlns="" xmlns:a16="http://schemas.microsoft.com/office/drawing/2014/main" id="{8FBA7CC3-1E56-4352-9D04-F32A34B8D6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76F0A5D-4F0B-4D4B-85A1-A5D9C6B981B4}"/>
              </a:ext>
            </a:extLst>
          </p:cNvPr>
          <p:cNvSpPr>
            <a:spLocks noGrp="1"/>
          </p:cNvSpPr>
          <p:nvPr>
            <p:ph type="sldNum" sz="quarter" idx="12"/>
          </p:nvPr>
        </p:nvSpPr>
        <p:spPr/>
        <p:txBody>
          <a:body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81619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1D6F0BE-B209-428A-8032-F07465685F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1643D74A-598F-4F07-A5F8-AB22626FBA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6D38DE9-01A1-44E2-AE5C-297D4ED3CB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83841-F034-43A6-B4BA-65B35FEDCF7B}" type="datetimeFigureOut">
              <a:rPr lang="en-US" smtClean="0"/>
              <a:pPr/>
              <a:t>7/11/2020</a:t>
            </a:fld>
            <a:endParaRPr lang="en-US"/>
          </a:p>
        </p:txBody>
      </p:sp>
      <p:sp>
        <p:nvSpPr>
          <p:cNvPr id="5" name="Footer Placeholder 4">
            <a:extLst>
              <a:ext uri="{FF2B5EF4-FFF2-40B4-BE49-F238E27FC236}">
                <a16:creationId xmlns="" xmlns:a16="http://schemas.microsoft.com/office/drawing/2014/main" id="{E2E88B55-E804-4056-AF82-A7E811CBD5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9D00FEE1-489F-44E8-BCE1-52C895CF94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EE461-624B-4CC1-82DD-87B169079E92}" type="slidenum">
              <a:rPr lang="en-US" smtClean="0"/>
              <a:pPr/>
              <a:t>‹#›</a:t>
            </a:fld>
            <a:endParaRPr lang="en-US"/>
          </a:p>
        </p:txBody>
      </p:sp>
    </p:spTree>
    <p:extLst>
      <p:ext uri="{BB962C8B-B14F-4D97-AF65-F5344CB8AC3E}">
        <p14:creationId xmlns="" xmlns:p14="http://schemas.microsoft.com/office/powerpoint/2010/main" val="1238778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4E0F4A-6E27-4DC3-B4A4-2FD61A830E66}"/>
              </a:ext>
            </a:extLst>
          </p:cNvPr>
          <p:cNvSpPr>
            <a:spLocks noGrp="1"/>
          </p:cNvSpPr>
          <p:nvPr>
            <p:ph type="ctrTitle"/>
          </p:nvPr>
        </p:nvSpPr>
        <p:spPr>
          <a:xfrm>
            <a:off x="1524000" y="1122363"/>
            <a:ext cx="8793707" cy="2387600"/>
          </a:xfrm>
        </p:spPr>
        <p:txBody>
          <a:bodyPr>
            <a:normAutofit fontScale="90000"/>
          </a:bodyPr>
          <a:lstStyle/>
          <a:p>
            <a:r>
              <a:rPr lang="en-US" sz="4300" b="1" u="sng" dirty="0">
                <a:solidFill>
                  <a:srgbClr val="FF0000"/>
                </a:solidFill>
              </a:rPr>
              <a:t>WELCOME</a:t>
            </a:r>
            <a:r>
              <a:rPr lang="en-US" sz="4300" b="1" dirty="0">
                <a:solidFill>
                  <a:srgbClr val="FF0000"/>
                </a:solidFill>
              </a:rPr>
              <a:t/>
            </a:r>
            <a:br>
              <a:rPr lang="en-US" sz="4300" b="1" dirty="0">
                <a:solidFill>
                  <a:srgbClr val="FF0000"/>
                </a:solidFill>
              </a:rPr>
            </a:br>
            <a:r>
              <a:rPr lang="en-US" sz="4300" b="1" dirty="0">
                <a:solidFill>
                  <a:prstClr val="black"/>
                </a:solidFill>
              </a:rPr>
              <a:t>Class: </a:t>
            </a:r>
            <a:r>
              <a:rPr lang="en-US" sz="4300" b="1" dirty="0" err="1">
                <a:solidFill>
                  <a:prstClr val="black"/>
                </a:solidFill>
              </a:rPr>
              <a:t>B.Com</a:t>
            </a:r>
            <a:r>
              <a:rPr lang="en-US" sz="4300" b="1" dirty="0">
                <a:solidFill>
                  <a:prstClr val="black"/>
                </a:solidFill>
              </a:rPr>
              <a:t> – Part-1 </a:t>
            </a:r>
            <a:br>
              <a:rPr lang="en-US" sz="4300" b="1" dirty="0">
                <a:solidFill>
                  <a:prstClr val="black"/>
                </a:solidFill>
              </a:rPr>
            </a:br>
            <a:r>
              <a:rPr lang="en-US" sz="4300" b="1" dirty="0">
                <a:solidFill>
                  <a:prstClr val="black"/>
                </a:solidFill>
              </a:rPr>
              <a:t>Subject: Financial Accounting</a:t>
            </a:r>
            <a:br>
              <a:rPr lang="en-US" sz="4300" b="1" dirty="0">
                <a:solidFill>
                  <a:prstClr val="black"/>
                </a:solidFill>
              </a:rPr>
            </a:br>
            <a:r>
              <a:rPr lang="en-US" sz="4300" b="1" dirty="0">
                <a:solidFill>
                  <a:prstClr val="black"/>
                </a:solidFill>
              </a:rPr>
              <a:t>Topic – </a:t>
            </a:r>
            <a:r>
              <a:rPr lang="en-US" sz="4300" b="1" dirty="0" smtClean="0">
                <a:solidFill>
                  <a:srgbClr val="FF0000"/>
                </a:solidFill>
              </a:rPr>
              <a:t>Non Trading Organization: c</a:t>
            </a:r>
            <a:r>
              <a:rPr lang="en-US" sz="4300" b="1" dirty="0" smtClean="0">
                <a:solidFill>
                  <a:srgbClr val="FF0000"/>
                </a:solidFill>
              </a:rPr>
              <a:t>. Balance </a:t>
            </a:r>
            <a:r>
              <a:rPr lang="en-US" sz="4300" b="1" dirty="0">
                <a:solidFill>
                  <a:srgbClr val="FF0000"/>
                </a:solidFill>
              </a:rPr>
              <a:t>sheet</a:t>
            </a:r>
            <a:endParaRPr lang="en-US" b="1" dirty="0">
              <a:solidFill>
                <a:srgbClr val="FF0000"/>
              </a:solidFill>
            </a:endParaRPr>
          </a:p>
        </p:txBody>
      </p:sp>
      <p:sp>
        <p:nvSpPr>
          <p:cNvPr id="3" name="Subtitle 2">
            <a:extLst>
              <a:ext uri="{FF2B5EF4-FFF2-40B4-BE49-F238E27FC236}">
                <a16:creationId xmlns="" xmlns:a16="http://schemas.microsoft.com/office/drawing/2014/main" id="{95823EB5-5966-4275-B091-E1B80D81535B}"/>
              </a:ext>
            </a:extLst>
          </p:cNvPr>
          <p:cNvSpPr>
            <a:spLocks noGrp="1"/>
          </p:cNvSpPr>
          <p:nvPr>
            <p:ph type="subTitle" idx="1"/>
          </p:nvPr>
        </p:nvSpPr>
        <p:spPr/>
        <p:txBody>
          <a:bodyPr>
            <a:normAutofit fontScale="92500" lnSpcReduction="20000"/>
          </a:bodyPr>
          <a:lstStyle/>
          <a:p>
            <a:r>
              <a:rPr lang="en-US" b="1" u="sng" dirty="0"/>
              <a:t>Prepared By</a:t>
            </a:r>
          </a:p>
          <a:p>
            <a:pPr>
              <a:spcBef>
                <a:spcPts val="200"/>
              </a:spcBef>
            </a:pPr>
            <a:r>
              <a:rPr lang="en-US" b="1" dirty="0"/>
              <a:t> Dr. SHAHID IQBAL </a:t>
            </a:r>
          </a:p>
          <a:p>
            <a:pPr>
              <a:spcBef>
                <a:spcPts val="200"/>
              </a:spcBef>
            </a:pPr>
            <a:r>
              <a:rPr lang="en-US" b="1" dirty="0"/>
              <a:t>Guest Faculty</a:t>
            </a:r>
          </a:p>
          <a:p>
            <a:pPr>
              <a:spcBef>
                <a:spcPts val="200"/>
              </a:spcBef>
            </a:pPr>
            <a:r>
              <a:rPr lang="en-US" b="1" dirty="0"/>
              <a:t>Marwari College, Darbhanga,</a:t>
            </a:r>
          </a:p>
          <a:p>
            <a:pPr>
              <a:spcBef>
                <a:spcPts val="200"/>
              </a:spcBef>
            </a:pPr>
            <a:r>
              <a:rPr lang="en-US" b="1" dirty="0"/>
              <a:t>Mobile no. and </a:t>
            </a:r>
            <a:r>
              <a:rPr lang="en-US" b="1" dirty="0" err="1"/>
              <a:t>whatsup</a:t>
            </a:r>
            <a:r>
              <a:rPr lang="en-US" b="1" dirty="0"/>
              <a:t> no. : 7004160257</a:t>
            </a:r>
          </a:p>
          <a:p>
            <a:pPr>
              <a:spcBef>
                <a:spcPts val="200"/>
              </a:spcBef>
            </a:pPr>
            <a:r>
              <a:rPr lang="en-US" b="1" dirty="0"/>
              <a:t>Email ID: </a:t>
            </a:r>
            <a:r>
              <a:rPr lang="en-US" b="1" dirty="0" err="1"/>
              <a:t>shahidlnmu@gmail.Com</a:t>
            </a:r>
            <a:endParaRPr lang="en-US" b="1" dirty="0"/>
          </a:p>
          <a:p>
            <a:endParaRPr lang="en-US" dirty="0"/>
          </a:p>
        </p:txBody>
      </p:sp>
    </p:spTree>
    <p:extLst>
      <p:ext uri="{BB962C8B-B14F-4D97-AF65-F5344CB8AC3E}">
        <p14:creationId xmlns="" xmlns:p14="http://schemas.microsoft.com/office/powerpoint/2010/main" val="51939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BC472-2801-4A52-9C38-1F8A937D68FE}"/>
              </a:ext>
            </a:extLst>
          </p:cNvPr>
          <p:cNvSpPr>
            <a:spLocks noGrp="1"/>
          </p:cNvSpPr>
          <p:nvPr>
            <p:ph type="title"/>
          </p:nvPr>
        </p:nvSpPr>
        <p:spPr/>
        <p:txBody>
          <a:bodyPr>
            <a:normAutofit/>
          </a:bodyPr>
          <a:lstStyle/>
          <a:p>
            <a:r>
              <a:rPr lang="en-US" sz="3200" b="1" dirty="0" smtClean="0">
                <a:solidFill>
                  <a:srgbClr val="FF0000"/>
                </a:solidFill>
              </a:rPr>
              <a:t>Balance Sheet:</a:t>
            </a:r>
            <a:endParaRPr lang="en-US" sz="3200" b="1" dirty="0"/>
          </a:p>
        </p:txBody>
      </p:sp>
      <p:sp>
        <p:nvSpPr>
          <p:cNvPr id="3" name="Content Placeholder 2">
            <a:extLst>
              <a:ext uri="{FF2B5EF4-FFF2-40B4-BE49-F238E27FC236}">
                <a16:creationId xmlns="" xmlns:a16="http://schemas.microsoft.com/office/drawing/2014/main" id="{BE647952-8500-4ADF-AE60-10561B2AD688}"/>
              </a:ext>
            </a:extLst>
          </p:cNvPr>
          <p:cNvSpPr>
            <a:spLocks noGrp="1"/>
          </p:cNvSpPr>
          <p:nvPr>
            <p:ph idx="1"/>
          </p:nvPr>
        </p:nvSpPr>
        <p:spPr/>
        <p:txBody>
          <a:bodyPr>
            <a:normAutofit/>
          </a:bodyPr>
          <a:lstStyle/>
          <a:p>
            <a:pPr algn="just">
              <a:lnSpc>
                <a:spcPct val="100000"/>
              </a:lnSpc>
              <a:spcBef>
                <a:spcPts val="0"/>
              </a:spcBef>
            </a:pPr>
            <a:r>
              <a:rPr lang="en-US" sz="2400" dirty="0"/>
              <a:t>There are several components of the accounting system of non-profit organization. This includes the balance sheet as well. Preparation of balance in the case of non-trading or non-profit making concern and preparation of balance sheet in the case of a trading firm is same. It has all liabilities and assets as on the date of the preparation of the balance sheet by the organization. The excess of assets over the liabilities is termed as Capital Fund or the General Fund</a:t>
            </a:r>
            <a:r>
              <a:rPr lang="en-US" sz="2400" dirty="0" smtClean="0"/>
              <a:t>.</a:t>
            </a:r>
          </a:p>
          <a:p>
            <a:pPr algn="just">
              <a:lnSpc>
                <a:spcPct val="100000"/>
              </a:lnSpc>
              <a:spcBef>
                <a:spcPts val="0"/>
              </a:spcBef>
            </a:pPr>
            <a:endParaRPr lang="en-US" sz="2400" dirty="0"/>
          </a:p>
          <a:p>
            <a:pPr algn="just">
              <a:lnSpc>
                <a:spcPct val="100000"/>
              </a:lnSpc>
              <a:spcBef>
                <a:spcPts val="0"/>
              </a:spcBef>
            </a:pPr>
            <a:r>
              <a:rPr lang="en-US" sz="2400" dirty="0"/>
              <a:t>However, Balance Sheet is a summary of whole of the accounting record. This is because the nominal accounts are transferred to Revenue Accounts, and Revenue account is closed by shifting the balance to the Balance Sheet. Balance Sheet is also known as a statement of Assets and Liabilities.</a:t>
            </a:r>
          </a:p>
        </p:txBody>
      </p:sp>
    </p:spTree>
    <p:extLst>
      <p:ext uri="{BB962C8B-B14F-4D97-AF65-F5344CB8AC3E}">
        <p14:creationId xmlns="" xmlns:p14="http://schemas.microsoft.com/office/powerpoint/2010/main" val="2429121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BC472-2801-4A52-9C38-1F8A937D68FE}"/>
              </a:ext>
            </a:extLst>
          </p:cNvPr>
          <p:cNvSpPr>
            <a:spLocks noGrp="1"/>
          </p:cNvSpPr>
          <p:nvPr>
            <p:ph type="title"/>
          </p:nvPr>
        </p:nvSpPr>
        <p:spPr/>
        <p:txBody>
          <a:bodyPr>
            <a:normAutofit/>
          </a:bodyPr>
          <a:lstStyle/>
          <a:p>
            <a:r>
              <a:rPr lang="en-US" sz="3200" b="1" dirty="0" smtClean="0">
                <a:solidFill>
                  <a:srgbClr val="FF0000"/>
                </a:solidFill>
              </a:rPr>
              <a:t>Features Of Balance Sheet:</a:t>
            </a:r>
            <a:endParaRPr lang="en-US" sz="3200" b="1" dirty="0"/>
          </a:p>
        </p:txBody>
      </p:sp>
      <p:sp>
        <p:nvSpPr>
          <p:cNvPr id="3" name="Content Placeholder 2">
            <a:extLst>
              <a:ext uri="{FF2B5EF4-FFF2-40B4-BE49-F238E27FC236}">
                <a16:creationId xmlns="" xmlns:a16="http://schemas.microsoft.com/office/drawing/2014/main" id="{BE647952-8500-4ADF-AE60-10561B2AD688}"/>
              </a:ext>
            </a:extLst>
          </p:cNvPr>
          <p:cNvSpPr>
            <a:spLocks noGrp="1"/>
          </p:cNvSpPr>
          <p:nvPr>
            <p:ph idx="1"/>
          </p:nvPr>
        </p:nvSpPr>
        <p:spPr>
          <a:xfrm>
            <a:off x="838200" y="1410693"/>
            <a:ext cx="10515600" cy="4351338"/>
          </a:xfrm>
        </p:spPr>
        <p:txBody>
          <a:bodyPr>
            <a:noAutofit/>
          </a:bodyPr>
          <a:lstStyle/>
          <a:p>
            <a:pPr algn="just">
              <a:lnSpc>
                <a:spcPct val="120000"/>
              </a:lnSpc>
              <a:spcBef>
                <a:spcPts val="0"/>
              </a:spcBef>
              <a:buNone/>
            </a:pPr>
            <a:r>
              <a:rPr lang="en-US" sz="2100" dirty="0" smtClean="0"/>
              <a:t>	Balance sheet has the following features:</a:t>
            </a:r>
          </a:p>
          <a:p>
            <a:pPr algn="just">
              <a:lnSpc>
                <a:spcPct val="120000"/>
              </a:lnSpc>
              <a:spcBef>
                <a:spcPts val="0"/>
              </a:spcBef>
            </a:pPr>
            <a:endParaRPr lang="en-US" sz="2100" dirty="0" smtClean="0"/>
          </a:p>
          <a:p>
            <a:pPr marL="457200" indent="-457200" algn="just">
              <a:lnSpc>
                <a:spcPct val="120000"/>
              </a:lnSpc>
              <a:spcBef>
                <a:spcPts val="0"/>
              </a:spcBef>
              <a:buFont typeface="+mj-lt"/>
              <a:buAutoNum type="alphaLcParenR"/>
            </a:pPr>
            <a:r>
              <a:rPr lang="en-US" sz="2100" dirty="0" smtClean="0"/>
              <a:t>It is the last stage of final accounts</a:t>
            </a:r>
          </a:p>
          <a:p>
            <a:pPr marL="457200" indent="-457200" algn="just">
              <a:lnSpc>
                <a:spcPct val="120000"/>
              </a:lnSpc>
              <a:spcBef>
                <a:spcPts val="0"/>
              </a:spcBef>
              <a:buFont typeface="+mj-lt"/>
              <a:buAutoNum type="alphaLcParenR"/>
            </a:pPr>
            <a:r>
              <a:rPr lang="en-US" sz="2100" dirty="0" smtClean="0"/>
              <a:t>It is prepared on the last day of an accounting year.</a:t>
            </a:r>
          </a:p>
          <a:p>
            <a:pPr marL="457200" indent="-457200" algn="just">
              <a:lnSpc>
                <a:spcPct val="120000"/>
              </a:lnSpc>
              <a:spcBef>
                <a:spcPts val="0"/>
              </a:spcBef>
              <a:buFont typeface="+mj-lt"/>
              <a:buAutoNum type="alphaLcParenR"/>
            </a:pPr>
            <a:r>
              <a:rPr lang="en-US" sz="2100" dirty="0" smtClean="0"/>
              <a:t>It is not an account under the double entry system - it is a statement only.</a:t>
            </a:r>
          </a:p>
          <a:p>
            <a:pPr marL="457200" indent="-457200" algn="just">
              <a:lnSpc>
                <a:spcPct val="120000"/>
              </a:lnSpc>
              <a:spcBef>
                <a:spcPts val="0"/>
              </a:spcBef>
              <a:buFont typeface="+mj-lt"/>
              <a:buAutoNum type="alphaLcParenR"/>
            </a:pPr>
            <a:r>
              <a:rPr lang="en-US" sz="2100" dirty="0" smtClean="0"/>
              <a:t>It has two sides - left hand side known as asset side and right hand side known as liabilities side.</a:t>
            </a:r>
          </a:p>
          <a:p>
            <a:pPr marL="457200" indent="-457200" algn="just">
              <a:lnSpc>
                <a:spcPct val="120000"/>
              </a:lnSpc>
              <a:spcBef>
                <a:spcPts val="0"/>
              </a:spcBef>
              <a:buFont typeface="+mj-lt"/>
              <a:buAutoNum type="alphaLcParenR"/>
            </a:pPr>
            <a:r>
              <a:rPr lang="en-US" sz="2100" dirty="0" smtClean="0"/>
              <a:t>The total of both sides are always equal.</a:t>
            </a:r>
          </a:p>
          <a:p>
            <a:pPr marL="457200" indent="-457200" algn="just">
              <a:lnSpc>
                <a:spcPct val="120000"/>
              </a:lnSpc>
              <a:spcBef>
                <a:spcPts val="0"/>
              </a:spcBef>
              <a:buFont typeface="+mj-lt"/>
              <a:buAutoNum type="alphaLcParenR"/>
            </a:pPr>
            <a:r>
              <a:rPr lang="en-US" sz="2100" dirty="0" smtClean="0"/>
              <a:t>The balances of all asset accounts and liability accounts are shown in it. No expense accounts and revenue accounts are shown here.</a:t>
            </a:r>
          </a:p>
          <a:p>
            <a:pPr marL="457200" indent="-457200" algn="just">
              <a:lnSpc>
                <a:spcPct val="120000"/>
              </a:lnSpc>
              <a:spcBef>
                <a:spcPts val="0"/>
              </a:spcBef>
              <a:buFont typeface="+mj-lt"/>
              <a:buAutoNum type="alphaLcParenR"/>
            </a:pPr>
            <a:r>
              <a:rPr lang="en-US" sz="2100" dirty="0" smtClean="0"/>
              <a:t>It discloses the financial position and solvency of the business.</a:t>
            </a:r>
          </a:p>
          <a:p>
            <a:pPr marL="457200" indent="-457200" algn="just">
              <a:lnSpc>
                <a:spcPct val="120000"/>
              </a:lnSpc>
              <a:spcBef>
                <a:spcPts val="0"/>
              </a:spcBef>
              <a:buFont typeface="+mj-lt"/>
              <a:buAutoNum type="alphaLcParenR"/>
            </a:pPr>
            <a:r>
              <a:rPr lang="en-US" sz="2100" dirty="0" smtClean="0"/>
              <a:t>It is prepared after the preparation of trading and profit and loss account because the net profit or net loss of a concern is included in it through capital account</a:t>
            </a:r>
            <a:endParaRPr lang="en-US" sz="2100" dirty="0"/>
          </a:p>
        </p:txBody>
      </p:sp>
    </p:spTree>
    <p:extLst>
      <p:ext uri="{BB962C8B-B14F-4D97-AF65-F5344CB8AC3E}">
        <p14:creationId xmlns="" xmlns:p14="http://schemas.microsoft.com/office/powerpoint/2010/main" val="242912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BC472-2801-4A52-9C38-1F8A937D68FE}"/>
              </a:ext>
            </a:extLst>
          </p:cNvPr>
          <p:cNvSpPr>
            <a:spLocks noGrp="1"/>
          </p:cNvSpPr>
          <p:nvPr>
            <p:ph type="title"/>
          </p:nvPr>
        </p:nvSpPr>
        <p:spPr/>
        <p:txBody>
          <a:bodyPr>
            <a:normAutofit/>
          </a:bodyPr>
          <a:lstStyle/>
          <a:p>
            <a:r>
              <a:rPr lang="en-US" sz="3200" b="1" dirty="0" smtClean="0">
                <a:solidFill>
                  <a:srgbClr val="FF0000"/>
                </a:solidFill>
              </a:rPr>
              <a:t>Importance Of Balance Sheet:</a:t>
            </a:r>
            <a:endParaRPr lang="en-US" sz="3200" b="1" dirty="0"/>
          </a:p>
        </p:txBody>
      </p:sp>
      <p:sp>
        <p:nvSpPr>
          <p:cNvPr id="3" name="Content Placeholder 2">
            <a:extLst>
              <a:ext uri="{FF2B5EF4-FFF2-40B4-BE49-F238E27FC236}">
                <a16:creationId xmlns="" xmlns:a16="http://schemas.microsoft.com/office/drawing/2014/main" id="{BE647952-8500-4ADF-AE60-10561B2AD688}"/>
              </a:ext>
            </a:extLst>
          </p:cNvPr>
          <p:cNvSpPr>
            <a:spLocks noGrp="1"/>
          </p:cNvSpPr>
          <p:nvPr>
            <p:ph idx="1"/>
          </p:nvPr>
        </p:nvSpPr>
        <p:spPr>
          <a:xfrm>
            <a:off x="838200" y="1533524"/>
            <a:ext cx="10515600" cy="4676775"/>
          </a:xfrm>
        </p:spPr>
        <p:txBody>
          <a:bodyPr>
            <a:noAutofit/>
          </a:bodyPr>
          <a:lstStyle/>
          <a:p>
            <a:pPr algn="just">
              <a:lnSpc>
                <a:spcPct val="120000"/>
              </a:lnSpc>
              <a:spcBef>
                <a:spcPts val="0"/>
              </a:spcBef>
              <a:buNone/>
            </a:pPr>
            <a:r>
              <a:rPr lang="en-US" sz="2100" dirty="0" smtClean="0"/>
              <a:t>	Balance sheet analysis can reveal a lot of important information about a company’s performance. Importance of balance sheet is listed below:</a:t>
            </a:r>
          </a:p>
          <a:p>
            <a:pPr algn="just">
              <a:lnSpc>
                <a:spcPct val="120000"/>
              </a:lnSpc>
              <a:spcBef>
                <a:spcPts val="0"/>
              </a:spcBef>
            </a:pPr>
            <a:endParaRPr lang="en-US" sz="2100" dirty="0" smtClean="0"/>
          </a:p>
          <a:p>
            <a:pPr marL="514350" indent="-514350" algn="just">
              <a:lnSpc>
                <a:spcPct val="120000"/>
              </a:lnSpc>
              <a:spcBef>
                <a:spcPts val="0"/>
              </a:spcBef>
              <a:buFont typeface="+mj-lt"/>
              <a:buAutoNum type="alphaLcParenR"/>
            </a:pPr>
            <a:r>
              <a:rPr lang="en-US" sz="2100" dirty="0" smtClean="0"/>
              <a:t>It is an important tool used by the investors, creditors and other stakeholders to understand the financial health of an entity.</a:t>
            </a:r>
          </a:p>
          <a:p>
            <a:pPr marL="514350" indent="-514350" algn="just">
              <a:lnSpc>
                <a:spcPct val="120000"/>
              </a:lnSpc>
              <a:spcBef>
                <a:spcPts val="0"/>
              </a:spcBef>
              <a:buFont typeface="+mj-lt"/>
              <a:buAutoNum type="alphaLcParenR"/>
            </a:pPr>
            <a:r>
              <a:rPr lang="en-US" sz="2100" dirty="0" smtClean="0"/>
              <a:t>The growth of an organization can be known by comparing the balance sheet of different years.</a:t>
            </a:r>
          </a:p>
          <a:p>
            <a:pPr marL="514350" indent="-514350" algn="just">
              <a:lnSpc>
                <a:spcPct val="120000"/>
              </a:lnSpc>
              <a:spcBef>
                <a:spcPts val="0"/>
              </a:spcBef>
              <a:buFont typeface="+mj-lt"/>
              <a:buAutoNum type="alphaLcParenR"/>
            </a:pPr>
            <a:r>
              <a:rPr lang="en-US" sz="2100" dirty="0" smtClean="0"/>
              <a:t>It is an essential document required to be submitted to the bank to obtain a business loan.</a:t>
            </a:r>
          </a:p>
          <a:p>
            <a:pPr marL="514350" indent="-514350" algn="just">
              <a:lnSpc>
                <a:spcPct val="120000"/>
              </a:lnSpc>
              <a:spcBef>
                <a:spcPts val="0"/>
              </a:spcBef>
              <a:buFont typeface="+mj-lt"/>
              <a:buAutoNum type="alphaLcParenR"/>
            </a:pPr>
            <a:r>
              <a:rPr lang="en-US" sz="2100" dirty="0" smtClean="0"/>
              <a:t>Stakeholders can understand the business performance and liquidity position of the entity.</a:t>
            </a:r>
          </a:p>
          <a:p>
            <a:pPr marL="514350" indent="-514350" algn="just">
              <a:lnSpc>
                <a:spcPct val="120000"/>
              </a:lnSpc>
              <a:spcBef>
                <a:spcPts val="0"/>
              </a:spcBef>
              <a:buFont typeface="+mj-lt"/>
              <a:buAutoNum type="alphaLcParenR"/>
            </a:pPr>
            <a:r>
              <a:rPr lang="en-US" sz="2100" dirty="0" smtClean="0"/>
              <a:t>Ability to undertake expansion projects and meet unforeseen expenses can be determined by analyzing a company’s balance sheet</a:t>
            </a:r>
          </a:p>
          <a:p>
            <a:pPr marL="514350" indent="-514350" algn="just">
              <a:lnSpc>
                <a:spcPct val="120000"/>
              </a:lnSpc>
              <a:spcBef>
                <a:spcPts val="0"/>
              </a:spcBef>
              <a:buFont typeface="+mj-lt"/>
              <a:buAutoNum type="alphaLcParenR"/>
            </a:pPr>
            <a:r>
              <a:rPr lang="en-US" sz="2100" dirty="0" smtClean="0"/>
              <a:t>If the company is funding its operations with profit or debt can be known</a:t>
            </a:r>
            <a:endParaRPr lang="en-US" sz="2100" dirty="0"/>
          </a:p>
        </p:txBody>
      </p:sp>
    </p:spTree>
    <p:extLst>
      <p:ext uri="{BB962C8B-B14F-4D97-AF65-F5344CB8AC3E}">
        <p14:creationId xmlns="" xmlns:p14="http://schemas.microsoft.com/office/powerpoint/2010/main" val="242912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BC472-2801-4A52-9C38-1F8A937D68FE}"/>
              </a:ext>
            </a:extLst>
          </p:cNvPr>
          <p:cNvSpPr>
            <a:spLocks noGrp="1"/>
          </p:cNvSpPr>
          <p:nvPr>
            <p:ph type="title"/>
          </p:nvPr>
        </p:nvSpPr>
        <p:spPr/>
        <p:txBody>
          <a:bodyPr>
            <a:normAutofit/>
          </a:bodyPr>
          <a:lstStyle/>
          <a:p>
            <a:r>
              <a:rPr lang="en-US" sz="3200" b="1" dirty="0" smtClean="0">
                <a:solidFill>
                  <a:srgbClr val="FF0000"/>
                </a:solidFill>
              </a:rPr>
              <a:t>Limitations Of Balance Sheet:</a:t>
            </a:r>
            <a:endParaRPr lang="en-US" sz="3200" b="1" dirty="0"/>
          </a:p>
        </p:txBody>
      </p:sp>
      <p:sp>
        <p:nvSpPr>
          <p:cNvPr id="3" name="Content Placeholder 2">
            <a:extLst>
              <a:ext uri="{FF2B5EF4-FFF2-40B4-BE49-F238E27FC236}">
                <a16:creationId xmlns="" xmlns:a16="http://schemas.microsoft.com/office/drawing/2014/main" id="{BE647952-8500-4ADF-AE60-10561B2AD688}"/>
              </a:ext>
            </a:extLst>
          </p:cNvPr>
          <p:cNvSpPr>
            <a:spLocks noGrp="1"/>
          </p:cNvSpPr>
          <p:nvPr>
            <p:ph idx="1"/>
          </p:nvPr>
        </p:nvSpPr>
        <p:spPr>
          <a:xfrm>
            <a:off x="838200" y="1533524"/>
            <a:ext cx="10515600" cy="4676775"/>
          </a:xfrm>
        </p:spPr>
        <p:txBody>
          <a:bodyPr>
            <a:noAutofit/>
          </a:bodyPr>
          <a:lstStyle/>
          <a:p>
            <a:pPr algn="just"/>
            <a:r>
              <a:rPr lang="en-US" sz="2100" dirty="0" smtClean="0"/>
              <a:t>1. It is prepared on a historical cost basis. Changes in prices are not considered.</a:t>
            </a:r>
          </a:p>
          <a:p>
            <a:pPr algn="just"/>
            <a:r>
              <a:rPr lang="en-US" sz="2100" dirty="0" smtClean="0"/>
              <a:t>2. Window-dressing may be done in Balance Sheet.</a:t>
            </a:r>
          </a:p>
          <a:p>
            <a:pPr algn="just"/>
            <a:r>
              <a:rPr lang="en-US" sz="2100" dirty="0" smtClean="0"/>
              <a:t>3. Historical Cost of Balance Sheet does not convey fruitful information.</a:t>
            </a:r>
          </a:p>
          <a:p>
            <a:pPr algn="just"/>
            <a:r>
              <a:rPr lang="en-US" sz="2100" dirty="0" smtClean="0"/>
              <a:t>4. Different assets are valued according to different rules.</a:t>
            </a:r>
          </a:p>
          <a:p>
            <a:pPr algn="just"/>
            <a:r>
              <a:rPr lang="en-US" sz="2100" dirty="0" smtClean="0"/>
              <a:t>5. It cannot reflect the ability or skill of staff.</a:t>
            </a:r>
          </a:p>
          <a:p>
            <a:pPr algn="just"/>
            <a:r>
              <a:rPr lang="en-US" sz="2100" dirty="0" smtClean="0"/>
              <a:t>6. It is measured in terms of money or money’s worth. That is, only those assets are recorded in it which can be expressed in money.</a:t>
            </a:r>
          </a:p>
          <a:p>
            <a:pPr algn="just"/>
            <a:r>
              <a:rPr lang="en-US" sz="2100" dirty="0" smtClean="0"/>
              <a:t>7. In inflationary trend, if the readers are not expert may mislead.</a:t>
            </a:r>
          </a:p>
          <a:p>
            <a:pPr algn="just"/>
            <a:r>
              <a:rPr lang="en-US" sz="2100" dirty="0" smtClean="0"/>
              <a:t>8. Balance Sheet has some fictitious assets, which have no market value. Such items are unnec­essarily inflate the total value of assets.</a:t>
            </a:r>
            <a:endParaRPr lang="en-US" sz="2100" dirty="0"/>
          </a:p>
        </p:txBody>
      </p:sp>
    </p:spTree>
    <p:extLst>
      <p:ext uri="{BB962C8B-B14F-4D97-AF65-F5344CB8AC3E}">
        <p14:creationId xmlns="" xmlns:p14="http://schemas.microsoft.com/office/powerpoint/2010/main" val="2429121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FCDD69-F69B-4E30-9F7C-E18278E81DAA}"/>
              </a:ext>
            </a:extLst>
          </p:cNvPr>
          <p:cNvSpPr>
            <a:spLocks noGrp="1"/>
          </p:cNvSpPr>
          <p:nvPr>
            <p:ph type="title"/>
          </p:nvPr>
        </p:nvSpPr>
        <p:spPr/>
        <p:txBody>
          <a:bodyPr>
            <a:normAutofit/>
          </a:bodyPr>
          <a:lstStyle/>
          <a:p>
            <a:r>
              <a:rPr lang="en-US" sz="2800" b="1" dirty="0" smtClean="0">
                <a:solidFill>
                  <a:srgbClr val="FF0000"/>
                </a:solidFill>
              </a:rPr>
              <a:t>Preparation of Balance Sheet for Non-Profit Organization:</a:t>
            </a:r>
            <a:endParaRPr lang="en-US" sz="2800" b="1" dirty="0">
              <a:solidFill>
                <a:srgbClr val="FF0000"/>
              </a:solidFill>
            </a:endParaRPr>
          </a:p>
        </p:txBody>
      </p:sp>
      <p:sp>
        <p:nvSpPr>
          <p:cNvPr id="3" name="Content Placeholder 2">
            <a:extLst>
              <a:ext uri="{FF2B5EF4-FFF2-40B4-BE49-F238E27FC236}">
                <a16:creationId xmlns="" xmlns:a16="http://schemas.microsoft.com/office/drawing/2014/main" id="{1FD613C6-0D89-470F-BB68-32AFF731F662}"/>
              </a:ext>
            </a:extLst>
          </p:cNvPr>
          <p:cNvSpPr>
            <a:spLocks noGrp="1"/>
          </p:cNvSpPr>
          <p:nvPr>
            <p:ph idx="1"/>
          </p:nvPr>
        </p:nvSpPr>
        <p:spPr>
          <a:xfrm>
            <a:off x="838200" y="1825625"/>
            <a:ext cx="10515600" cy="3978275"/>
          </a:xfrm>
        </p:spPr>
        <p:txBody>
          <a:bodyPr>
            <a:normAutofit/>
          </a:bodyPr>
          <a:lstStyle/>
          <a:p>
            <a:pPr algn="just"/>
            <a:r>
              <a:rPr lang="en-US" sz="2400" dirty="0"/>
              <a:t>The balance sheet of a non-profit organization is prepared in the same manner as in the case of a business enterprise. The assets of the organization are recorded on the Right side and liabilities on the Left side. The Non-profit organizations do not use the term Capital. Instead, General Fund or Accumulated Fund appears on the Balance Sheet.</a:t>
            </a:r>
          </a:p>
          <a:p>
            <a:pPr algn="just"/>
            <a:r>
              <a:rPr lang="en-US" sz="2400" dirty="0"/>
              <a:t>The NPO might also create a special fund, such as prize fund or match fund. The purpose of which is to meet the expenses related to the purpose for which it is created. The incomes on the amount which is invested from these funds accrue to the fund alone and not the income and expenditure account.</a:t>
            </a:r>
          </a:p>
        </p:txBody>
      </p:sp>
    </p:spTree>
    <p:extLst>
      <p:ext uri="{BB962C8B-B14F-4D97-AF65-F5344CB8AC3E}">
        <p14:creationId xmlns="" xmlns:p14="http://schemas.microsoft.com/office/powerpoint/2010/main" val="2146777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1BF08A-8B18-4ECF-869D-EBCEF79C18F9}"/>
              </a:ext>
            </a:extLst>
          </p:cNvPr>
          <p:cNvSpPr>
            <a:spLocks noGrp="1"/>
          </p:cNvSpPr>
          <p:nvPr>
            <p:ph type="title"/>
          </p:nvPr>
        </p:nvSpPr>
        <p:spPr/>
        <p:txBody>
          <a:bodyPr>
            <a:normAutofit/>
          </a:bodyPr>
          <a:lstStyle/>
          <a:p>
            <a:r>
              <a:rPr lang="en-US" sz="3000" b="1" dirty="0" smtClean="0">
                <a:solidFill>
                  <a:srgbClr val="FF0000"/>
                </a:solidFill>
              </a:rPr>
              <a:t>Accounting Treatment Of General Fund And Preparation Of Balance Sheet:</a:t>
            </a:r>
            <a:endParaRPr lang="en-US" sz="3000" b="1" dirty="0">
              <a:solidFill>
                <a:srgbClr val="FF0000"/>
              </a:solidFill>
            </a:endParaRPr>
          </a:p>
        </p:txBody>
      </p:sp>
      <p:sp>
        <p:nvSpPr>
          <p:cNvPr id="3" name="Content Placeholder 2">
            <a:extLst>
              <a:ext uri="{FF2B5EF4-FFF2-40B4-BE49-F238E27FC236}">
                <a16:creationId xmlns="" xmlns:a16="http://schemas.microsoft.com/office/drawing/2014/main" id="{F733F640-7F92-4C4E-874E-2B553B8C2C5C}"/>
              </a:ext>
            </a:extLst>
          </p:cNvPr>
          <p:cNvSpPr>
            <a:spLocks noGrp="1"/>
          </p:cNvSpPr>
          <p:nvPr>
            <p:ph idx="1"/>
          </p:nvPr>
        </p:nvSpPr>
        <p:spPr/>
        <p:txBody>
          <a:bodyPr>
            <a:noAutofit/>
          </a:bodyPr>
          <a:lstStyle/>
          <a:p>
            <a:pPr algn="just"/>
            <a:r>
              <a:rPr lang="en-US" sz="2400" dirty="0" smtClean="0"/>
              <a:t>Preparation </a:t>
            </a:r>
            <a:r>
              <a:rPr lang="en-US" sz="2400" dirty="0"/>
              <a:t>of a balance sheet starts with the general fund. You have to add the respective surplus or deficit in the amount.</a:t>
            </a:r>
          </a:p>
          <a:p>
            <a:pPr algn="just"/>
            <a:r>
              <a:rPr lang="en-US" sz="2400" dirty="0"/>
              <a:t>Further, add life membership fees or legacies at this stage.</a:t>
            </a:r>
          </a:p>
          <a:p>
            <a:pPr algn="just"/>
            <a:r>
              <a:rPr lang="en-US" sz="2400" dirty="0"/>
              <a:t>Put all fixed assets on the asset side of the balance sheet.</a:t>
            </a:r>
          </a:p>
          <a:p>
            <a:pPr algn="just"/>
            <a:r>
              <a:rPr lang="en-US" sz="2400" dirty="0"/>
              <a:t>Showcase the amounts paid in advance and amount due on the assets and liabilities side.</a:t>
            </a:r>
          </a:p>
          <a:p>
            <a:pPr algn="just"/>
            <a:r>
              <a:rPr lang="en-US" sz="2400" dirty="0"/>
              <a:t>Post the closing balances of the assets and liabilities on the respective side of the balance sheet.</a:t>
            </a:r>
          </a:p>
          <a:p>
            <a:pPr algn="just"/>
            <a:r>
              <a:rPr lang="en-US" sz="2400" dirty="0"/>
              <a:t>To calculate the amount of the fund, deduct the value of total liabilities from the value of assets.</a:t>
            </a:r>
          </a:p>
        </p:txBody>
      </p:sp>
    </p:spTree>
    <p:extLst>
      <p:ext uri="{BB962C8B-B14F-4D97-AF65-F5344CB8AC3E}">
        <p14:creationId xmlns="" xmlns:p14="http://schemas.microsoft.com/office/powerpoint/2010/main" val="338310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89AFDE-D7C7-4982-B747-11A6758BFC8F}"/>
              </a:ext>
            </a:extLst>
          </p:cNvPr>
          <p:cNvSpPr>
            <a:spLocks noGrp="1"/>
          </p:cNvSpPr>
          <p:nvPr>
            <p:ph type="title"/>
          </p:nvPr>
        </p:nvSpPr>
        <p:spPr/>
        <p:txBody>
          <a:bodyPr>
            <a:normAutofit/>
          </a:bodyPr>
          <a:lstStyle/>
          <a:p>
            <a:pPr algn="ctr"/>
            <a:r>
              <a:rPr lang="en-US" sz="3200" b="1" dirty="0" smtClean="0">
                <a:solidFill>
                  <a:srgbClr val="FF0000"/>
                </a:solidFill>
              </a:rPr>
              <a:t>Specimen Of Balance Sheet</a:t>
            </a:r>
            <a:endParaRPr lang="en-US" sz="3200" b="1" dirty="0">
              <a:solidFill>
                <a:srgbClr val="FF0000"/>
              </a:solidFill>
            </a:endParaRPr>
          </a:p>
        </p:txBody>
      </p:sp>
      <p:pic>
        <p:nvPicPr>
          <p:cNvPr id="4" name="Content Placeholder 3">
            <a:extLst>
              <a:ext uri="{FF2B5EF4-FFF2-40B4-BE49-F238E27FC236}">
                <a16:creationId xmlns="" xmlns:a16="http://schemas.microsoft.com/office/drawing/2014/main" id="{A34D8A9C-5AAA-4A51-8EB3-748FAD40CFCE}"/>
              </a:ext>
            </a:extLst>
          </p:cNvPr>
          <p:cNvPicPr>
            <a:picLocks noGrp="1" noChangeAspect="1"/>
          </p:cNvPicPr>
          <p:nvPr>
            <p:ph idx="1"/>
          </p:nvPr>
        </p:nvPicPr>
        <p:blipFill>
          <a:blip r:embed="rId2"/>
          <a:stretch>
            <a:fillRect/>
          </a:stretch>
        </p:blipFill>
        <p:spPr>
          <a:xfrm>
            <a:off x="1691640" y="1269242"/>
            <a:ext cx="8884920" cy="5344917"/>
          </a:xfrm>
          <a:prstGeom prst="rect">
            <a:avLst/>
          </a:prstGeom>
        </p:spPr>
      </p:pic>
    </p:spTree>
    <p:extLst>
      <p:ext uri="{BB962C8B-B14F-4D97-AF65-F5344CB8AC3E}">
        <p14:creationId xmlns="" xmlns:p14="http://schemas.microsoft.com/office/powerpoint/2010/main" val="1089838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691EE8-8A4E-454B-9C91-F3003098938C}"/>
              </a:ext>
            </a:extLst>
          </p:cNvPr>
          <p:cNvSpPr>
            <a:spLocks noGrp="1"/>
          </p:cNvSpPr>
          <p:nvPr>
            <p:ph type="title"/>
          </p:nvPr>
        </p:nvSpPr>
        <p:spPr>
          <a:xfrm>
            <a:off x="1071880" y="2468245"/>
            <a:ext cx="10515600" cy="1325563"/>
          </a:xfrm>
        </p:spPr>
        <p:txBody>
          <a:bodyPr/>
          <a:lstStyle/>
          <a:p>
            <a:pPr algn="ctr"/>
            <a:r>
              <a:rPr lang="en-US" b="1" dirty="0">
                <a:solidFill>
                  <a:srgbClr val="FF0000"/>
                </a:solidFill>
              </a:rPr>
              <a:t>THANKS </a:t>
            </a:r>
          </a:p>
        </p:txBody>
      </p:sp>
    </p:spTree>
    <p:extLst>
      <p:ext uri="{BB962C8B-B14F-4D97-AF65-F5344CB8AC3E}">
        <p14:creationId xmlns="" xmlns:p14="http://schemas.microsoft.com/office/powerpoint/2010/main" val="1929646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569</Words>
  <Application>Microsoft Office PowerPoint</Application>
  <PresentationFormat>Custom</PresentationFormat>
  <Paragraphs>52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Class: B.Com – Part-1  Subject: Financial Accounting Topic – Non Trading Organization: c. Balance sheet</vt:lpstr>
      <vt:lpstr>Balance Sheet:</vt:lpstr>
      <vt:lpstr>Features Of Balance Sheet:</vt:lpstr>
      <vt:lpstr>Importance Of Balance Sheet:</vt:lpstr>
      <vt:lpstr>Limitations Of Balance Sheet:</vt:lpstr>
      <vt:lpstr>Preparation of Balance Sheet for Non-Profit Organization:</vt:lpstr>
      <vt:lpstr>Accounting Treatment Of General Fund And Preparation Of Balance Sheet:</vt:lpstr>
      <vt:lpstr>Specimen Of Balance Sheet</vt:lpstr>
      <vt:lpstr>THANKS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kanchan kumar</dc:creator>
  <cp:lastModifiedBy>HP</cp:lastModifiedBy>
  <cp:revision>7</cp:revision>
  <dcterms:created xsi:type="dcterms:W3CDTF">2020-07-07T06:32:37Z</dcterms:created>
  <dcterms:modified xsi:type="dcterms:W3CDTF">2020-07-11T06:12:11Z</dcterms:modified>
</cp:coreProperties>
</file>